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4" r:id="rId2"/>
    <p:sldId id="258" r:id="rId3"/>
    <p:sldId id="261" r:id="rId4"/>
    <p:sldId id="262" r:id="rId5"/>
    <p:sldId id="263" r:id="rId6"/>
    <p:sldId id="264" r:id="rId7"/>
    <p:sldId id="313" r:id="rId8"/>
    <p:sldId id="315" r:id="rId9"/>
    <p:sldId id="298" r:id="rId10"/>
    <p:sldId id="299" r:id="rId11"/>
    <p:sldId id="300" r:id="rId12"/>
    <p:sldId id="301" r:id="rId13"/>
    <p:sldId id="316" r:id="rId14"/>
    <p:sldId id="302" r:id="rId15"/>
    <p:sldId id="303" r:id="rId16"/>
    <p:sldId id="304" r:id="rId17"/>
    <p:sldId id="305" r:id="rId18"/>
    <p:sldId id="320" r:id="rId19"/>
    <p:sldId id="306" r:id="rId20"/>
    <p:sldId id="317" r:id="rId21"/>
    <p:sldId id="307" r:id="rId22"/>
    <p:sldId id="294" r:id="rId23"/>
    <p:sldId id="319" r:id="rId24"/>
    <p:sldId id="310" r:id="rId25"/>
    <p:sldId id="309" r:id="rId26"/>
    <p:sldId id="308" r:id="rId27"/>
    <p:sldId id="318" r:id="rId28"/>
    <p:sldId id="311" r:id="rId29"/>
    <p:sldId id="312" r:id="rId30"/>
    <p:sldId id="31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75" autoAdjust="0"/>
    <p:restoredTop sz="94660"/>
  </p:normalViewPr>
  <p:slideViewPr>
    <p:cSldViewPr>
      <p:cViewPr>
        <p:scale>
          <a:sx n="100" d="100"/>
          <a:sy n="100" d="100"/>
        </p:scale>
        <p:origin x="1398" y="-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70AA4-5391-4580-8A4C-9D8672E0B47E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C4676-49B1-442F-899E-DB66FFDAF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5519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8ED3DB-38D8-0136-E45F-40123440A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60475660-673D-5134-826A-05D9DE049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8D04968-3640-1ECF-BAEF-A5843DFC0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1D100E2-F084-83C5-CF17-5B1BCB06C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0661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11F1010-A789-61FD-70D1-8227F5390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2E5FBF0-FC04-AA4F-F505-A53EBE0F9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3CCDE65-0AFB-B342-A1C9-92A31D6AB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DD7E01A-85E6-1950-2C20-C97C42CD46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193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145231B-B67A-50C7-6747-0BFDA673C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7B10FC95-CDF1-E5B7-9048-C0790D469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E64F8A9E-7BDE-D545-126C-5F77FB102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43FBBFF-D1F1-4105-0F62-AB4A06A7AA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336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6718FCE-860B-87B9-E532-FF8E1C2BA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CA20C425-327A-75D9-1F4E-6D5387973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4655514-0996-CD06-7E0A-C285D039C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F1DC1C0-4C59-B2E9-F538-78E4894F5E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3031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3700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C8F8844-D889-F138-52C6-60F71DE76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516A878-9F27-66AE-C351-5DFAD7296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8539940-164D-1275-9737-58AC8FAC3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3AE0199-A00D-EB85-FD21-35380B85DB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2441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38285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E569E41-E104-56A3-6454-C18AAFF66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DBE480D-0312-7F60-4764-06C5483DB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433F314-0034-3F95-F542-106CC648F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1BC38C9-4A5F-FDDB-BEB9-E5F591FDF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887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660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3811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36CD37-3E0B-3A9A-1AEC-48684ED59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66E11CDD-FD75-C103-48FD-E65A9E616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C8263C3-8B00-748F-936E-95739579F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45351D-D0EE-23D6-CBC0-644FE2E616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3114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56525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50962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36CD37-3E0B-3A9A-1AEC-48684ED59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66E11CDD-FD75-C103-48FD-E65A9E616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C8263C3-8B00-748F-936E-95739579F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45351D-D0EE-23D6-CBC0-644FE2E616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71243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404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436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6293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8013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C63E497-D092-A71A-0D22-BB87BF62E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09E6389-7ECB-BF3D-1117-7DDE8AE11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50B2235-4CFB-726A-9950-98E2C64D8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2F345C-650B-55F4-0025-4F3B8A8DA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62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E35FB5A-C1A7-A6A2-B3FF-894DDC800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E106C7F-21A2-9F11-4427-2BCC820A92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A95A73D-7C0D-8863-229C-4263E3D7F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D153309-83B8-7700-02C2-CDE4BE64FE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108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1092720-C33E-6847-37FD-F107C036A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111EED4-458D-A2F9-6C1E-CA497440A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29270C8-0B4C-5017-8C3B-E4CBFCAEF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02CF02-2E48-2EF1-AEF8-3790FC554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7750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C97CD1-EF98-8ED8-6436-C85B54A22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D4569F2-1D93-0149-47EF-034F25DB07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0A3F0D13-1070-8507-6513-33E53DF4C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E2E3C40-495E-F6DB-7E37-66F8995CCC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3691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E1A6D0-468E-593C-E631-00B910D61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75C02A-A6C1-8C50-8435-EE87033EB5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6CC9D8-6F39-ECEE-9F0C-9D719900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C3E12E-022E-62CE-B8F5-0BA5530DE5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4676-49B1-442F-899E-DB66FFDAF28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036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A55B0-8EAD-44F2-AA0C-FF46EE7B6B74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680F1-7CD0-46AB-9C75-14A6EA4ED7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image" Target="../media/image21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376" y="548681"/>
            <a:ext cx="8147248" cy="2144509"/>
          </a:xfrm>
        </p:spPr>
        <p:txBody>
          <a:bodyPr>
            <a:normAutofit fontScale="90000"/>
          </a:bodyPr>
          <a:lstStyle/>
          <a:p>
            <a:r>
              <a:rPr lang="ru-RU" sz="4800" b="1" spc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НОВОЕ ПОКОЛЕНИЕ ИССЛЕДОВАТЕЛЕЙ </a:t>
            </a:r>
            <a:r>
              <a:rPr lang="en-US" sz="4800" b="1" spc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4800" b="1" spc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4800" b="1" spc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ИФЗ РАН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9035" y="3847678"/>
            <a:ext cx="2639292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783632" y="2924944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«Здесь рождаются открытия и новые научные проекты»</a:t>
            </a: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xmlns="" id="{2DAF27E5-4756-40F2-513E-66F088DA3D5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352" y="5949280"/>
            <a:ext cx="3130255" cy="67691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A22C239-B174-AB69-F736-229AFA7C1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D93206-99DE-70B3-7169-908EC9CD457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2891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721223ED-A9CE-5471-7568-07ABAA34E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548680"/>
            <a:ext cx="11089232" cy="5334075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настоящее время ведет научную деятельность в сфере геохронологии и палеомагнетизма траппов Норильского района Сибирской платформы, девонских и протерозойских интрузивных комплексов Кольского полуострова,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магнитостратиграфии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пермотриасовых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комплексов Евразии. </a:t>
            </a:r>
          </a:p>
          <a:p>
            <a:pPr lvl="0">
              <a:defRPr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непосредственном участии Романа Витальевича в ИФЗ РАН возникла и активно развивается Лаборатория трекового анализа и изотопной геохронологии, под его руководством функционирует Центр коллективного пользования ИФЗ РАН.</a:t>
            </a:r>
          </a:p>
          <a:p>
            <a:pPr lvl="0">
              <a:defRPr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defRPr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Роман Витальевич Веселовский заслуженно награжден юбилейной медалью </a:t>
            </a:r>
          </a:p>
          <a:p>
            <a:pPr marL="0" indent="0">
              <a:buNone/>
              <a:defRPr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«300 лет Российской академии наук».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671224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57C65D7-901A-2283-2C53-A6BBE706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08735FA-001D-3A1D-4BAE-682B9E607E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090AAC-4568-3D11-21B2-23049098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67889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ПОГОРЕЛОВ </a:t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ВИТАЛИЙ ВИКТОРОВИЧ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8B8759FF-8CB8-10D2-A073-63E78C83F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228" y="2288375"/>
            <a:ext cx="7272807" cy="4608512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2019 г. по настоящее время – заместитель директора по научной работе, кандидат физико-математических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2012 – 2019 – Ученый секретарь Контроль за выполнением научно-исследовательских работ и отчетности по ним; координация научной деятельности в соответствии с решениями и постановлениями вышестоящих организаций (Минобрнауки РФ, ФАНО России, РАН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0" indent="0"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Представление интересов Института во взаимоотношениях с органами государственной власти, юридическими и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гражданскими.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12A8AFA1-FD92-1664-6336-50618DD8454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4112" y="1700808"/>
            <a:ext cx="1944216" cy="420437"/>
          </a:xfrm>
          <a:prstGeom prst="rect">
            <a:avLst/>
          </a:prstGeom>
        </p:spPr>
      </p:pic>
      <p:pic>
        <p:nvPicPr>
          <p:cNvPr id="6" name="Рисунок 5" descr="Pogorelov_V_V.jpg">
            <a:extLst>
              <a:ext uri="{FF2B5EF4-FFF2-40B4-BE49-F238E27FC236}">
                <a16:creationId xmlns:a16="http://schemas.microsoft.com/office/drawing/2014/main" xmlns="" id="{46A5487C-8C5F-B75A-704F-E5569406E52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380" y="548680"/>
            <a:ext cx="3206769" cy="3835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63826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78A8BE5-C796-E5AC-360F-8D2DC9BA3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B6C9E2-A931-8376-F964-124EEFCC7C8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3443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BE5DE8C1-6C03-FF6D-3B12-BDE9240EB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68" y="260648"/>
            <a:ext cx="11478080" cy="5334075"/>
          </a:xfrm>
        </p:spPr>
        <p:txBody>
          <a:bodyPr>
            <a:noAutofit/>
          </a:bodyPr>
          <a:lstStyle/>
          <a:p>
            <a:pPr algn="r"/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и проведение научных мероприятий Института,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том числе Ученого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совета Института, ежегодной Конференции молодых ученых и аспирантов, курирование работы постоянных семинаров и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конференций, курирование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 Диссертационного совета ИФЗ РАН; аспирантуры Института (до 2014 г.), работы канцелярии и Архива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Института.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Координация работ по наполнению и поддержке официального интернет-сайта Института, информационное сопровождение и продвижение научных исследований, научно-образовательных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мероприятий. 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участия Института в научно-технических выставках и образовательных мероприятиях, мотивация повышения активности продвижения инновационных разработок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Института.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205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20083" y="589856"/>
            <a:ext cx="6037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Ребецкий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Ю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Л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Погорелов В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Макеев Д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С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Ермаков В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А. </a:t>
            </a:r>
            <a:r>
              <a:rPr lang="ru-RU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</a:t>
            </a:r>
            <a:r>
              <a:rPr lang="ru-RU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генезисе напряжений в коре островной дуги по результатам численного моделирования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743" b="2965"/>
          <a:stretch/>
        </p:blipFill>
        <p:spPr>
          <a:xfrm>
            <a:off x="1102337" y="655858"/>
            <a:ext cx="2739199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087888" y="1916832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Изучается механизм генерации напряжений в Японской островной дуге тихоокеанской активной континентальной  окраины.  Основой исследований  являются  результаты тектонофизической реконструкции  природных напряжений  и  численное  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геомеханическое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моделирование.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Моделирование 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велось в двухмерной упруго-пластической постановке методом конечных разностей, основным исследуемым параметром являлась структура получаемого напряженного состояния (ориентации  главных осей  тензора  напряжений  и другие параметры  физического состояния). Установлено, что давление со стороны тихоокеанской зоны 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спрединга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формирует режим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горизонтального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сжатия как в коре океанского,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 </a:t>
            </a:r>
          </a:p>
          <a:p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в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коре континентального склона. Режим 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нагружения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отвечающий мелкомасштабной конвекции  в астеносфере, хоть и не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дал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полного соответствия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данным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о природных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напряжениях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но все же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давал распределения напряжений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приближенные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природным. Выполненные численные расчеты показали, что эрозионные процессы (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эскарпогенез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существенно  улучшают результаты в  модели </a:t>
            </a:r>
            <a:endParaRPr lang="ru-RU" sz="140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мелкомасштабной  конвекции  в астеносфере, формируя напряженное состояние наиболее, близкое к природному.</a:t>
            </a:r>
          </a:p>
        </p:txBody>
      </p:sp>
    </p:spTree>
    <p:extLst>
      <p:ext uri="{BB962C8B-B14F-4D97-AF65-F5344CB8AC3E}">
        <p14:creationId xmlns:p14="http://schemas.microsoft.com/office/powerpoint/2010/main" xmlns="" val="1741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7ED1414-9DEC-4A12-99D8-6208212CA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AA67939-2897-9106-38FB-E17EC426B3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8291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4C3020-F80A-83F1-9214-92CA9D6D1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596" y="555336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ЖОСТКОВ </a:t>
            </a: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РУСЛАН АЛЕКСАНДРОВИЧ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BA1228A8-1675-F228-BFB0-C0292249B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5960" y="4221088"/>
            <a:ext cx="5423934" cy="436544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борту большого морского сухогрузного транспорта (БМСТ) «Яуза» во время экспедиции на арх. Новая Земля в 2024 году</a:t>
            </a: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18503640-4A87-8012-1870-4BA2061118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23892" y="1578763"/>
            <a:ext cx="1944216" cy="420437"/>
          </a:xfrm>
          <a:prstGeom prst="rect">
            <a:avLst/>
          </a:prstGeom>
        </p:spPr>
      </p:pic>
      <p:pic>
        <p:nvPicPr>
          <p:cNvPr id="5" name="Picture 2" descr="C:\Users\operator\Downloads\Жостков (10).jpg">
            <a:extLst>
              <a:ext uri="{FF2B5EF4-FFF2-40B4-BE49-F238E27FC236}">
                <a16:creationId xmlns:a16="http://schemas.microsoft.com/office/drawing/2014/main" xmlns="" id="{A66AF328-E62D-6E73-662F-0EEE7C827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3838" y="2353072"/>
            <a:ext cx="4293306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3903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35A6E0E-0067-BF6E-3034-14946BDF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E109A39-24DA-FDC4-B2DD-83E009FC42A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424" y="351724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725D35D6-D315-A16C-57BD-8FCB3D072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351724"/>
            <a:ext cx="11305256" cy="5334075"/>
          </a:xfrm>
        </p:spPr>
        <p:txBody>
          <a:bodyPr>
            <a:noAutofit/>
          </a:bodyPr>
          <a:lstStyle/>
          <a:p>
            <a:pPr algn="r"/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Ведущий научный сотрудник, кандидат физико-математических наук, действующий член Русского географического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общества.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2014 году окончил аспирантуру Федерального государственного бюджетного учреждения науки Институт физики Земли им. О.Ю. Шмидта Российской академии наук (ИФЗ РАН) и в 2015 году защитил диссертацию «Исследование геоакустических полей, наведенных подповерхностными источниками в слоистой геофизической среде» на соискание ученой степени кандидата физико-математических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наук.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2018 года входит в программный комитет ежегодной Научной конференции молодых ученых и аспирантов ИФЗ РАН.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2019 года по настоящее время является действующим членом ученого совета ИФЗ РАН.</a:t>
            </a:r>
          </a:p>
          <a:p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xmlns="" val="2654659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98A32D8-F42F-4DC6-9FAB-95121DD4F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828D24-A95B-970A-ACA5-4362AFD979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4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4D42776F-FF18-B9CC-0031-755EE911C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548680"/>
            <a:ext cx="11233248" cy="5334075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2023 года по настоящее время является ученым секретарем Диссертационного совета по защите докторских и кандидатских диссертаций на базе ИФЗ РАН.</a:t>
            </a: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Регулярно рецензирует статьи в научных журналах: «Акустический журнал», «Вулканология и сейсмология», «Известия вузов. Радиофизика», «Наука и технологические разработки».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научные достижения сосредоточены в области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геоакустики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изучения Арктики. Руслан Александрович выполнил первое в мире микросейсмическое зондирование морского льда на Земле Франца-Иосифа в 2021 году.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 опыт руководства (4 проекта) и участия (9 проектов) в проектах, реализуемых при финансовой поддержке Российского фонда фундаментальных исследований и Российского научного фонда, а также в нескольких хозяйственных договорах и Программе Президиума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РАН.</a:t>
            </a: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05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xmlns="" val="1148775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E7E45E6-FEDB-C6BE-CBF8-AB61092F0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5776A8A-F93D-9C2E-2298-2D2C943658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5596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781449F4-5E0A-076C-56C9-EE966D23C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351724"/>
            <a:ext cx="11161240" cy="5334075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 2024 году награжден благодарностью за «Активное участие в экспедиционной деятельности Русского географического общества</a:t>
            </a:r>
          </a:p>
          <a:p>
            <a:pPr lvl="0"/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2023 году награжден медалью Министерства обороны Российской Федерации "За укрепление боевого содружества".</a:t>
            </a:r>
          </a:p>
          <a:p>
            <a:pPr lvl="0"/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2022 году стал победителем в специальной номинации «Покорение Арктики» ежегодного видеоконкурса «Снимай науку!» телеканала «Наука-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».</a:t>
            </a:r>
          </a:p>
          <a:p>
            <a:pPr lvl="0"/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2019, 2018, 2014 и 2013 годах награжден Дипломами лауреата Научной конференции молодых ученых и аспирантов ИФЗ РАН за лучшие доклады.</a:t>
            </a:r>
          </a:p>
          <a:p>
            <a:endParaRPr lang="ru-RU" sz="105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050" dirty="0"/>
          </a:p>
        </p:txBody>
      </p:sp>
      <p:pic>
        <p:nvPicPr>
          <p:cNvPr id="4" name="Picture 2" descr="C:\Users\operator\Desktop\1000028398.jpg">
            <a:extLst>
              <a:ext uri="{FF2B5EF4-FFF2-40B4-BE49-F238E27FC236}">
                <a16:creationId xmlns:a16="http://schemas.microsoft.com/office/drawing/2014/main" xmlns="" id="{4FA06B56-11B3-2DDD-50B5-645425992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7788" y="3165519"/>
            <a:ext cx="3816424" cy="252028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AAFF10-2F56-784F-A2A5-FE8562CB97E5}"/>
              </a:ext>
            </a:extLst>
          </p:cNvPr>
          <p:cNvSpPr txBox="1"/>
          <p:nvPr/>
        </p:nvSpPr>
        <p:spPr>
          <a:xfrm>
            <a:off x="6745466" y="5965670"/>
            <a:ext cx="4576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Премию из рук Сергея Шойгу получает Р. А. </a:t>
            </a:r>
            <a:r>
              <a:rPr lang="ru-R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Жостков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5746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20083" y="589856"/>
            <a:ext cx="6037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Собисевич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Л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Разин А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Петухов Ю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</a:t>
            </a:r>
            <a:r>
              <a:rPr lang="ru-RU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Жостков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</a:t>
            </a:r>
            <a:r>
              <a:rPr lang="ru-RU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Преснов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Шуруп А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С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Бородина 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Л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b="1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Сейсмоакустика</a:t>
            </a:r>
            <a:r>
              <a:rPr lang="ru-RU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шельфовых морей</a:t>
            </a:r>
            <a:endParaRPr lang="ru-RU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7888" y="1835146"/>
            <a:ext cx="65527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Основное внимание в книге уделено методам аналитического решения задач в интересах развития нового научного направления, связанного </a:t>
            </a:r>
            <a:endParaRPr lang="ru-RU" sz="140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совершенствованием пассивных сейсмоакустических методов и аппаратурных средств мониторинга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акваторий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условиях 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ледовитости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Предложена математическая модель распространения сейсмоакустических волн в слоистой структуре «упругое полупространство – жидкий слой – упругий слой» для условий шельфовой зоны арктических морей. Исследованы дисперсионные зависимости сейсмоакустических волн, распространяющихся в слоистой геофизической среде, моделирующей мелкое море, покрытое льдом при различных условиях инициирования волновых процессов. Проанализированы существующие и перспективные сейсмогидроакустические технологии, аппаратурные решения и новые научные подходы к проблеме практической реализации экологически безопасных методов поиска полезных ископаемых на шельфе северных морей России, основанных на использовании свойств низкочастотного сейсмоакустического шума. </a:t>
            </a:r>
          </a:p>
        </p:txBody>
      </p:sp>
      <p:pic>
        <p:nvPicPr>
          <p:cNvPr id="2050" name="Picture 2" descr="https://koha.benran.ru/cgi-bin/koha/opac-image.pl?imagenumber=6555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7448" y="692696"/>
            <a:ext cx="2675463" cy="3879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qrcoder.ru/code/?https%3A%2F%2Fkoha.benran.ru%2Fcgi-bin%2Fkoha%2Fopac-detail.pl%3Fbiblionumber%3D2302814&amp;4&amp;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6769" y="4998402"/>
            <a:ext cx="1433314" cy="1433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254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1BB1CC1-9FFE-A338-C18A-AE2D70EE0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897106F-51A0-BA8D-AB59-08D46A14265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11" y="369339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8D8D8A-6D0D-5295-5146-FA9DDBC8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184" y="530022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ПРЕСНОВ </a:t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ДМИТРИЙ АЛЕКСАНДРОВИЧ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F5BD39B4-5E5D-04A5-06D1-32D2DC0B5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856" y="2007474"/>
            <a:ext cx="700932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00" dirty="0"/>
              <a:t> </a:t>
            </a:r>
            <a:endParaRPr lang="ru-RU" sz="1800" dirty="0"/>
          </a:p>
          <a:p>
            <a:pPr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Старший научный сотрудник лаборатории фундаментальных проблем экологической геофизики и вулканологии  кандидат физико- математических наук с 2016 года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2021 году Дмитрию Александровичу была вручена премия Правительства Москвы молодым ученым в области исследований "Науки о Земле" за цикл работ, направленных на разработку пассивной сейсмоакустической технологии мониторинга неоднородностей арктического шельфа.</a:t>
            </a: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C59E1F8D-2682-1F6C-C496-5C3C4BC31A4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7480" y="1393657"/>
            <a:ext cx="1944216" cy="420437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38" y="1814094"/>
            <a:ext cx="3722278" cy="311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1303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9BD8EE6-808F-81BB-8E31-7E385BF19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8188" y="336275"/>
            <a:ext cx="10994435" cy="8037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spc="3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МЕНЯЕТСЯ НАУКА? </a:t>
            </a:r>
            <a:endParaRPr lang="en-US" sz="2600" b="1" spc="3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Цифровизация и ИИ: компьютеры и нейросети помогают собирать данные, просчитывать сложные модели и делать открытия быстрее</a:t>
            </a:r>
          </a:p>
          <a:p>
            <a:pPr>
              <a:buNone/>
            </a:pPr>
            <a:r>
              <a:rPr lang="ru-RU" sz="20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endParaRPr lang="en-US" sz="20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ru-RU" sz="2600" b="1" spc="3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КТО ДЕЛАЕТ НАУКУ СЕГОДНЯ?</a:t>
            </a:r>
            <a:endParaRPr lang="en-US" sz="2600" b="1" spc="3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Крупные университеты и институты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Молодые исследователи и инжене</a:t>
            </a:r>
            <a:r>
              <a:rPr lang="ru-RU" sz="20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ры </a:t>
            </a:r>
            <a:endParaRPr lang="en-US" sz="20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ru-RU" sz="2000" dirty="0">
                <a:solidFill>
                  <a:schemeClr val="bg2"/>
                </a:solidFill>
              </a:rPr>
              <a:t>  </a:t>
            </a:r>
          </a:p>
          <a:p>
            <a:pPr>
              <a:buNone/>
            </a:pPr>
            <a:r>
              <a:rPr lang="ru-RU" sz="2000" dirty="0">
                <a:solidFill>
                  <a:schemeClr val="bg2"/>
                </a:solidFill>
              </a:rPr>
              <a:t>     </a:t>
            </a:r>
          </a:p>
          <a:p>
            <a:pPr>
              <a:buNone/>
            </a:pPr>
            <a:endParaRPr lang="ru-RU" dirty="0">
              <a:solidFill>
                <a:schemeClr val="bg2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operator\Desktop\3mqvw1u4n9yj0g6l4jea97fn230yg5l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4040750"/>
            <a:ext cx="4438836" cy="21447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56178" y="6306681"/>
            <a:ext cx="639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/>
                </a:solidFill>
              </a:rPr>
              <a:t>Молодые исследователи в рабочей обстановке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20083" y="589856"/>
            <a:ext cx="60371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 Зимина, М. </a:t>
            </a:r>
            <a:r>
              <a:rPr lang="ru-RU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Абаев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Послушать шум Земли</a:t>
            </a:r>
            <a:endParaRPr lang="ru-RU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20083" y="1217140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статье рассказано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работе ученого Д. 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Преснова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сотрудника Института физики Земли РАН, который победил в конкурсе на соискание премий Правительства Москвы молодым ученым за 2021 год в номинации "Науки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о 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Земле" за "Цикл работ, направленных на разработку пассивной сейсмоакустической технологии мониторинга неоднородностей арктического шельфа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".</a:t>
            </a:r>
            <a:endParaRPr lang="ru-RU" sz="14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749" r="1641" b="14300"/>
          <a:stretch/>
        </p:blipFill>
        <p:spPr>
          <a:xfrm>
            <a:off x="1412521" y="589856"/>
            <a:ext cx="2520280" cy="4214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http://qrcoder.ru/code/?https%3A%2F%2Fkoha.benran.ru%2Fcgi-bin%2Fkoha%2Fopac-detail.pl%3Fbiblionumber%3D1638460&amp;4&amp;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8624" y="4077072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03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0A57077-8592-6D09-2C8C-DA8F495D0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4D9D9E2-FA5E-8A17-DB0B-D49DDFD2EAA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8F75D2-887F-D7AE-A683-55AD5CEFE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67889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АНДРЕЕВА </a:t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НАДЕЖДА ВЯЧЕСЛАВОВНА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CE8F57AA-9087-FFA2-D49F-6391DB005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228" y="2288375"/>
            <a:ext cx="7272807" cy="4608512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 геолого-минералогических наук, старший научный сотрудник лаборатории сейсмотектоники и сейсмического микрорайонирования</a:t>
            </a: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Непрерывно работает в ИФЗ РАН начиная с 2010 года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и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одним из ведущих специалистов в области сейсмотектоники и геодинамики. </a:t>
            </a: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Окончив аспирантуру ИФЗ РАН, успешно защитила диссертацию на тему «Сейсмотектонические аспекты изучения поверхностного и глубинного строения зон разломов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(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примере Восточно-Европейской платформы и складчатой системы Большого Кавказа)»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8CAC3D94-6C27-420A-F48C-E9EC1072D00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4112" y="1700808"/>
            <a:ext cx="1944216" cy="4204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EB1EC89-5395-E93E-4621-588113FE28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147" y="476672"/>
            <a:ext cx="3247751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54859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51E82B7-CCC1-097B-9E2E-7BE82054768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3642" y="2852936"/>
            <a:ext cx="2748059" cy="26107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5886" y="351723"/>
            <a:ext cx="2726472" cy="27869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86250" y="301444"/>
            <a:ext cx="73823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Надежда Вячеславовна автор и соавтор более 50 научных работ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рецензированных научных журналах, в том числе индексируемых международными системами цитирования </a:t>
            </a:r>
            <a:r>
              <a:rPr lang="en-US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WoS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en-US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Scopus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являлась  исполнителем в различных грантах РФФИ, а также участвует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хоздоговорных работах по оценке сейсмической опасности.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 богатый опыт в полевых геофизических и сейсмотектонических исследованиях.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07574" y="4046653"/>
            <a:ext cx="535764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настоящее время в научные интересы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Н. В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Андреевой входят исследования в области сейсмотектоники и активной тектоники для решения задач оценки сейсмической опасности областей большого Кавказа и Арктических регионов России, а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также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сейсмичность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и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геодинамика Антарктиды.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24838" y="2149830"/>
            <a:ext cx="441202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Надежда Вячеславовна участник российских и зарубежных конференций, имеет опыт публичных выступлений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рамках программы «Наука 0+», в роли лектора в Доме Учёных и на радио,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а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также активно участвует в научной жизни ИФЗ РАН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44524" y="5739623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Н.В. Андреева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экспедиции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архипелаге Новая Земля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3386" y="3237604"/>
            <a:ext cx="2726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Н. В. Андреева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экспедиции на острове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Кильдин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1944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20083" y="589856"/>
            <a:ext cx="60371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Геолого-геофизические исследования глубинного строения Кавказа : геология и геофизика Кавказа : современные вызовы и методы исследований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https://koha.benran.ru/cgi-bin/koha/opac-image.pl?imagenumber=563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3711" y="609446"/>
            <a:ext cx="2900466" cy="459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koha.benran.ru%2Fcgi-bin%2Fkoha%2Fopac-detail.pl%3Fbiblionumber%3D122704&amp;4&amp;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221088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6329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41E8C-4151-93D9-E45A-C3594B7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67889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ГОРДЕЕВ </a:t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НИКИТА АЛЕКСАНДРОВИЧ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B28610EC-F92B-98E3-9EAE-2992442B3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832" y="2125172"/>
            <a:ext cx="7272807" cy="4608512"/>
          </a:xfrm>
        </p:spPr>
        <p:txBody>
          <a:bodyPr>
            <a:normAutofit fontScale="92500" lnSpcReduction="10000"/>
          </a:bodyPr>
          <a:lstStyle/>
          <a:p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2015 года работает в лаборатории фундаментальных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и 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прикладных проблем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тектонофизики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им. М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Гзовского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Областью интересов является неотектоника и геодинамика, разработка новых методов и подходов по исследованию неотектоники и геодинамики разных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регионов.</a:t>
            </a:r>
            <a:endParaRPr lang="ru-RU" sz="160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endParaRPr lang="ru-RU" sz="160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 геолого-минералогических наук с 2021г.</a:t>
            </a:r>
            <a:r>
              <a:rPr lang="ru-RU" sz="1600" dirty="0" smtClean="0"/>
              <a:t>ндидат </a:t>
            </a:r>
            <a:r>
              <a:rPr lang="ru-RU" sz="1600" dirty="0" smtClean="0"/>
              <a:t>геолого-минералогических </a:t>
            </a:r>
            <a:r>
              <a:rPr lang="ru-RU" sz="1600" dirty="0" err="1" smtClean="0"/>
              <a:t>наукс</a:t>
            </a:r>
            <a:r>
              <a:rPr lang="ru-RU" sz="1600" dirty="0" smtClean="0"/>
              <a:t> 2021 года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ряд разработок и пару патентов на программы для ЭВМ,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них входит наш флагман, это ПО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SimSGM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которое позволяет получить ряд тектонофизических параметров по форме рельефа,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FaultViz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ПО для статистической обработки геологических индикаторов напряжений и расчёту тектонических напряжений,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VizCube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CubeFusion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создания 3D геофизической информации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из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данных геофизических съемок (в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плане и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разрезе), это могут быть сейсмические, гравитационные, магнитные данные. На первые две есть публикации,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последние две есть сертификаты регистрации. 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4112" y="1700808"/>
            <a:ext cx="1944216" cy="420437"/>
          </a:xfrm>
          <a:prstGeom prst="rect">
            <a:avLst/>
          </a:prstGeom>
        </p:spPr>
      </p:pic>
      <p:pic>
        <p:nvPicPr>
          <p:cNvPr id="6" name="Рисунок 5" descr="Н. Гордеев Радио Маяк (1).jpg">
            <a:extLst>
              <a:ext uri="{FF2B5EF4-FFF2-40B4-BE49-F238E27FC236}">
                <a16:creationId xmlns:a16="http://schemas.microsoft.com/office/drawing/2014/main" xmlns="" id="{5EEEDA1F-062C-66FD-EA8E-A50FC6C1F5A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6113" y="548680"/>
            <a:ext cx="3524785" cy="3387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F71328-F086-8516-4581-7F9C2990265E}"/>
              </a:ext>
            </a:extLst>
          </p:cNvPr>
          <p:cNvSpPr txBox="1"/>
          <p:nvPr/>
        </p:nvSpPr>
        <p:spPr>
          <a:xfrm>
            <a:off x="551384" y="408489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беседе с ведущим программы  «Физики и лирики» </a:t>
            </a:r>
          </a:p>
          <a:p>
            <a:r>
              <a:rPr lang="ru-RU" sz="12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Александром Пушным на радио «Маяк»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3073588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FB9529B-8A78-779C-63A5-88922CB46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A06FE0D-7B1A-B3BB-BC51-682E15C223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4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F89A8B21-079D-7C1C-B2B4-8120F543D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340339"/>
            <a:ext cx="11233248" cy="5334075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Неоднократно вместе с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сотрудник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института не просто приходят на фестиваль как гости,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а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активно в нём участвуют: читают открытые лекции для всех желающих, а ещё организуют просветительские акции вроде «Учёные — в школы». Так они помогают сделать сложные темы (землетрясения, вулканы, строение планеты,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палеосейсмология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понятными широкой аудитории.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Вот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несколько примеров из прошлых лет:</a:t>
            </a:r>
          </a:p>
          <a:p>
            <a:pPr marL="0" indent="0"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 2024 году (фестиваль 11–13 октября) программа расширилась: помимо лекций на площадках (например, в «Заповедном посольстве» парка «Зарядье»), прошли и школьные визиты. Никита Гордеев</a:t>
            </a:r>
            <a:r>
              <a:rPr lang="ru-RU" sz="18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(лаборатория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тектонофизики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объяснял старшеклассникам, что такое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тектонофизика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а </a:t>
            </a:r>
            <a:r>
              <a:rPr lang="ru-RU" sz="18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Руслан </a:t>
            </a:r>
            <a:r>
              <a:rPr lang="ru-RU" sz="1800" b="1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Жостков</a:t>
            </a:r>
            <a:r>
              <a:rPr lang="ru-RU" sz="18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(лаборатория экологической геофизики и вулканологии) в той же акции выступил с лекцией «Легенда о Земле Санникова» для учеников Школы № 1514.</a:t>
            </a:r>
          </a:p>
          <a:p>
            <a:endParaRPr lang="ru-RU" sz="105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050" dirty="0"/>
          </a:p>
        </p:txBody>
      </p:sp>
      <p:pic>
        <p:nvPicPr>
          <p:cNvPr id="4" name="Picture 2" descr="C:\Users\operator\Desktop\photo_2024-10-18_10-44-21.jpg">
            <a:extLst>
              <a:ext uri="{FF2B5EF4-FFF2-40B4-BE49-F238E27FC236}">
                <a16:creationId xmlns:a16="http://schemas.microsoft.com/office/drawing/2014/main" xmlns="" id="{A607DEDA-D4CC-FEBA-EECF-5550D8063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825" y="4005064"/>
            <a:ext cx="2887305" cy="2293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operator\Desktop\photo_2023-10-09_14-45-16.jpg">
            <a:extLst>
              <a:ext uri="{FF2B5EF4-FFF2-40B4-BE49-F238E27FC236}">
                <a16:creationId xmlns:a16="http://schemas.microsoft.com/office/drawing/2014/main" xmlns="" id="{03596BDB-3E94-3AC1-313C-48267BBFF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176" y="4293096"/>
            <a:ext cx="3347864" cy="2293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93641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41E8C-4151-93D9-E45A-C3594B7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67889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МИХАЙЛОВ </a:t>
            </a: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ПАВЕЛ СЕРГЕЕВИЧ</a:t>
            </a:r>
            <a:endParaRPr lang="ru-RU" sz="3600" b="1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B28610EC-F92B-98E3-9EAE-2992442B3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4365104"/>
            <a:ext cx="5976664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П.С. Михайлов делает доклад на Международном </a:t>
            </a:r>
            <a:endParaRPr lang="ru-RU" sz="105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05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молодежном </a:t>
            </a: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семинаре </a:t>
            </a:r>
          </a:p>
          <a:p>
            <a:pPr marL="0" indent="0">
              <a:buNone/>
            </a:pPr>
            <a:r>
              <a:rPr lang="ru-RU" sz="105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Навигация и управление» </a:t>
            </a:r>
            <a:endParaRPr lang="ru-RU" sz="105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05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городе Нанкин, КНР, 13 </a:t>
            </a:r>
            <a:r>
              <a:rPr lang="ru-RU" sz="105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декабря </a:t>
            </a: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 года</a:t>
            </a: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4112" y="1700808"/>
            <a:ext cx="1944216" cy="420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41464" y="2531284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Ведущий научный сотрудник лаборатории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гравиинерциальных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измерений (601) Федерального государственного бюджетного учреждения науки Институт физики Земли им. О.Ю. Шмидта Российской академии наук (ИФЗ РАН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Кандидат технических наук с 2017 года, специалист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по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обработке материалов морских и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аэрогравиметрических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съемок, по комплексированию инструментальных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и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спутниковых данных об аномалиях гравитационного поля Земли. Участник нескольких гравиметрических экспедиций в разные районы Мирового океана, включая Северный Ледовитый океан (совместно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с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Гидрографической службой Северного флота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77"/>
          <a:stretch/>
        </p:blipFill>
        <p:spPr bwMode="auto">
          <a:xfrm>
            <a:off x="782316" y="1096956"/>
            <a:ext cx="3701682" cy="2951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161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20083" y="589856"/>
            <a:ext cx="60371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Zheleznyak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Koneshov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Mikhailov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Drobyshev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and V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Solov'ev</a:t>
            </a:r>
            <a:r>
              <a:rPr lang="en-US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Temperature and Humidity Impact on the Accuracy of </a:t>
            </a:r>
            <a:r>
              <a:rPr lang="en-US" b="1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Chekan</a:t>
            </a:r>
            <a:r>
              <a:rPr lang="en-US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-AM Gravimeter</a:t>
            </a:r>
            <a:endParaRPr lang="ru-RU" b="1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7888" y="1844824"/>
            <a:ext cx="65527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статье рассматривается влияние температуры и влажности окружающей среды на точность гравиметра «Чекан-АМ». От этих метеорологических факторов зависит точность как на коротких периодах измерений в рамках отдельных </a:t>
            </a:r>
            <a:r>
              <a:rPr lang="ru-RU" sz="14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галсов</a:t>
            </a:r>
            <a:r>
              <a:rPr lang="ru-RU" sz="14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так и на длительных в условиях отрыва от опорных пунктов во время экспедиций. В течение полутора лет авторы статьи проводили лабораторные испытания комплекса с одновременной регистрацией метеорологических параметров. По результатам наблюдений были определены корреляционные зависимости смещения нуль-пункта чувствительного элемента гравиметра от сезонных вариаций температуры и влажности. Были проанализированы также данные, полученные во время морских экспедиций, и влияние температуры на коротком временном диапазоне в процессе морской гравиметрической съемки. На основе результатов экспериментов показана целесообразность метеорологического мониторинга в ходе гравиметрических измерений, в том числе на научно-исследовательских </a:t>
            </a:r>
            <a:r>
              <a:rPr lang="ru-RU" sz="14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судах.</a:t>
            </a:r>
            <a:endParaRPr lang="ru-RU" sz="14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654" b="12201"/>
          <a:stretch/>
        </p:blipFill>
        <p:spPr>
          <a:xfrm>
            <a:off x="1423511" y="584151"/>
            <a:ext cx="2386065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3967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FB9529B-8A78-779C-63A5-88922CB46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A06FE0D-7B1A-B3BB-BC51-682E15C223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4"/>
            <a:ext cx="6506277" cy="6506277"/>
          </a:xfrm>
          <a:prstGeom prst="rect">
            <a:avLst/>
          </a:prstGeom>
        </p:spPr>
      </p:pic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F89A8B21-079D-7C1C-B2B4-8120F543D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8640"/>
            <a:ext cx="11233248" cy="5334075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период с 2008 по 2011 год обучался в аспирантуре ИФЗ РАН. В 2017 году защитил кандидатскую диссертацию на соискание ученой степени кандидата технических наук по специальности «25.00.10 – Геофизика, геофизические методы поиска полезных ископаемых».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Работает в ИФЗ РАН с 2008 года.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</a:rPr>
              <a:t>В</a:t>
            </a:r>
            <a:r>
              <a:rPr lang="en-US" sz="1600" dirty="0" smtClean="0"/>
              <a:t>d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году был удостоен премии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Минпромторга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России «За исследования в области разработки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и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совершенствования методик измерения гравитационного поля Земли на акваториях Мирового океана, существенно повышающих точность и надежность морских съемок».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2019-2020 годах был участником проекта «Разработка эффективных методов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решения проблемы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больших данных в геофизике и геодезии на основе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аппроксимационного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подхода»,фундаментального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исследования, которое было реализовано при поддержке Российского фонда фундаментальных исследований (РФФИ)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и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Образовательного фонда «Талант и успех».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2020 году был награжден Дипломом лауреата Научной конференции молодых ученых и аспирантов ИФЗ РАН </a:t>
            </a:r>
            <a:r>
              <a:rPr lang="en-US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степени.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2020 года в составе Научно-Технического Совета ИФЗ РАН.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2023 является научным наставником в рамках программы «Научное наставничество ИФЗ РАН».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 2024 года является заместителем главного редактора рецензируемого журнала «Наука и технологические разработки»</a:t>
            </a:r>
          </a:p>
          <a:p>
            <a:pPr algn="just"/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2025 года является членом молодежной секции Академии навигации и управления движением.</a:t>
            </a:r>
          </a:p>
          <a:p>
            <a:pPr algn="just"/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П. С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Михайлов является автором более 50 статей в рецензируемых научных изданиях, 4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патентов</a:t>
            </a:r>
            <a:r>
              <a:rPr lang="en-US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программ. </a:t>
            </a:r>
          </a:p>
          <a:p>
            <a:pPr algn="just"/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740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41E8C-4151-93D9-E45A-C3594B79A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816" y="67889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КАЗНАЧЕЕВ </a:t>
            </a: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ПАВЕЛ АЛЕКСАНДРОВИЧ</a:t>
            </a:r>
            <a:endParaRPr lang="ru-RU" sz="3600" b="1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B28610EC-F92B-98E3-9EAE-2992442B3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4220030"/>
            <a:ext cx="5976664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Казначеев Павел Александрович  </a:t>
            </a:r>
            <a:endParaRPr lang="ru-RU" sz="105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05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 </a:t>
            </a:r>
            <a:r>
              <a:rPr lang="ru-RU" sz="105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молодежной конференции</a:t>
            </a:r>
            <a:endParaRPr lang="ru-RU" sz="180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04112" y="1700808"/>
            <a:ext cx="1944216" cy="420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99334" y="2260996"/>
            <a:ext cx="7524836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lang="ru-RU" sz="15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андидат </a:t>
            </a:r>
            <a:r>
              <a:rPr lang="ru-RU" sz="15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технических наук (защитил диссертацию в 2014), работает </a:t>
            </a:r>
            <a:r>
              <a:rPr lang="ru-RU" sz="15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5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ИФЗ РАН с 2011 г., в настоящее время – ведущий научный сотрудник лаборатории № 301 физики землетрясений и неустойчивости горных пород. Специализируется в области физики разрушения горных пород (лабораторное моделирование), геофизического мониторинга, разработки геофизической аппаратуры, ультразвукового зондирования, численного моделирования геофизических полей. Имеет более 40 статей в рецензируемых изданиях, </a:t>
            </a:r>
            <a:r>
              <a:rPr lang="ru-RU" sz="15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2 </a:t>
            </a:r>
            <a:r>
              <a:rPr lang="ru-RU" sz="15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патента, 19 свидетельств о регистрации программ для ЭВМ. Является ответственным исполнителем работ по теме </a:t>
            </a:r>
            <a:r>
              <a:rPr lang="ru-RU" sz="15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госзадания</a:t>
            </a:r>
            <a:r>
              <a:rPr lang="ru-RU" sz="15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ИФЗ РАН, руководил двумя грантами (грант РФФИ в 2018-2019 гг., грант Президента РФ в 2020-2021 гг.), участвовал в международных проектах РНФ и РФФИ (с 2017 г.). </a:t>
            </a:r>
            <a:r>
              <a:rPr lang="ru-RU" sz="15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Член </a:t>
            </a:r>
            <a:r>
              <a:rPr lang="ru-RU" sz="15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редколлегии журналов «Геофизические исследования» и «Сейсмические приборы», член программного комитета международных и молодежных конференций. Является научным наставником молодых ученых ИФЗ РАН; под его руководством защищена одна кандидатская диссертация. Отмечен Благодарностью Министерства науки и высшего образования Российской Федерации (2023 г.).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2" descr="C:\Users\operator\Desktop\IMG_6722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9416" y="1396915"/>
            <a:ext cx="3031501" cy="2683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10967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9F6578-1871-FB27-3320-5D9CD6F32B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088" y="351723"/>
            <a:ext cx="6506277" cy="6506277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6072" y="1157012"/>
            <a:ext cx="11089232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 программы академической аспирантуры с акцентом подготовки научных кадров</a:t>
            </a:r>
          </a:p>
          <a:p>
            <a:pPr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Молодые люди, защитившие кандидатскую диссертацию, – ценный ресурс для науки</a:t>
            </a:r>
          </a:p>
          <a:p>
            <a:pPr>
              <a:buNone/>
            </a:pPr>
            <a:endParaRPr lang="ru-RU" sz="20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Успешная защита диссертации кандидата наук дает глубокие знания в своей области и навыки научного исследования</a:t>
            </a:r>
          </a:p>
          <a:p>
            <a:pPr>
              <a:buNone/>
            </a:pPr>
            <a:endParaRPr lang="ru-RU" sz="20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Способность руководить проектами, обучать других, выстраивать процессы в лаборатории</a:t>
            </a:r>
          </a:p>
          <a:p>
            <a:pPr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Защита диссертации – это не конец пути, а старт для активной и востребованной карьеры!</a:t>
            </a:r>
          </a:p>
          <a:p>
            <a:pPr>
              <a:buNone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None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</a:t>
            </a:r>
          </a:p>
          <a:p>
            <a:pPr>
              <a:buNone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</a:t>
            </a:r>
          </a:p>
          <a:p>
            <a:pPr>
              <a:buNone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Начинаем наше знакомство…</a:t>
            </a:r>
          </a:p>
          <a:p>
            <a:pPr>
              <a:buFontTx/>
              <a:buChar char="-"/>
            </a:pPr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368808-F9FD-4A00-D3F5-3E2D1567681E}"/>
              </a:ext>
            </a:extLst>
          </p:cNvPr>
          <p:cNvSpPr txBox="1"/>
          <p:nvPr/>
        </p:nvSpPr>
        <p:spPr>
          <a:xfrm>
            <a:off x="276072" y="163900"/>
            <a:ext cx="11928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spc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600" b="1" spc="3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ИНСТИТУТ ГОТОВИТ ТАКИХ ИССЛЕДОВАТЕЛЕЙ?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440" y="323341"/>
            <a:ext cx="10225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Благодарим сотрудников института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Физики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Земли за предоставленные материалы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8619" y="1182720"/>
            <a:ext cx="102251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Список изданий к выставке «Новое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поколение исследователей в ИФЗ РАН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доступен в электронном каталоге БЕН РАН.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http://qrcoder.ru/code/?https%3A%2F%2Fkoha.benran.ru%2Fcgi-bin%2Fkoha%2Fpages.pl%3Fp%3Dlists&amp;4&amp;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5720" y="3119979"/>
            <a:ext cx="1562100" cy="156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650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F3C73DB-66A0-158A-B6AE-E7B189B9245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72" y="345467"/>
            <a:ext cx="6506277" cy="65062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1149" y="60820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ТИХОЦКИЙ </a:t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СЕРГЕЙ АНДРЕЕВИЧ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9776" y="2795789"/>
            <a:ext cx="7488832" cy="4608512"/>
          </a:xfrm>
        </p:spPr>
        <p:txBody>
          <a:bodyPr>
            <a:normAutofit/>
          </a:bodyPr>
          <a:lstStyle/>
          <a:p>
            <a:pPr marL="628650" indent="-285750">
              <a:spcBef>
                <a:spcPts val="0"/>
              </a:spcBef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Директор, Академик Российской Академии наук. Кавалер медали ордена «За заслуги перед Отечеством»</a:t>
            </a:r>
            <a:r>
              <a:rPr lang="en-US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II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степени. Член диссертационного совета Института физики Земли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им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О. Ю. Шмидта РАН Сергей Андреевич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Тихоцкий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защитил две диссертации в области физико-математических наук: кандидатскую в 1998 году и докторскую в 2011 году. </a:t>
            </a:r>
          </a:p>
          <a:p>
            <a:pPr marL="628650" indent="-285750">
              <a:spcBef>
                <a:spcPts val="0"/>
              </a:spcBef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28650" indent="-285750">
              <a:spcBef>
                <a:spcPts val="0"/>
              </a:spcBef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 работы связаны с методами интерпретации геофизических данных.</a:t>
            </a: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43CDBB8E-C605-01B8-EE64-06D7DBB3208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5445" y="1628800"/>
            <a:ext cx="1944216" cy="420437"/>
          </a:xfrm>
          <a:prstGeom prst="rect">
            <a:avLst/>
          </a:prstGeom>
        </p:spPr>
      </p:pic>
      <p:pic>
        <p:nvPicPr>
          <p:cNvPr id="14" name="Рисунок 13" descr="Picture background">
            <a:extLst>
              <a:ext uri="{FF2B5EF4-FFF2-40B4-BE49-F238E27FC236}">
                <a16:creationId xmlns:a16="http://schemas.microsoft.com/office/drawing/2014/main" xmlns="" id="{5E4F5A19-B6FD-7BB2-9531-BB4FD3A0BED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9416" y="324115"/>
            <a:ext cx="2597677" cy="4504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71BEB14-CB14-9F9F-C820-85D89BF6EF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68696" y="351723"/>
            <a:ext cx="6506277" cy="6506277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351723"/>
            <a:ext cx="11521280" cy="5334075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Окончил в 1994 году кафедру сейсмометрии и геоакустики Геологического факультета МГУ им. М.В. Ломоносова. Тема дипломной работы: </a:t>
            </a:r>
            <a:r>
              <a:rPr lang="ru-RU" sz="1600" i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«Разработка программного обеспечения для обработки данных морского непрерывного сейсмического профилирования».</a:t>
            </a:r>
          </a:p>
          <a:p>
            <a:endParaRPr lang="ru-RU" sz="1600" i="1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 1994 года работал в ИФЗ РАН. В 1998 году успешно защитил в ИФЗ РАН диссертацию на соискание учёной степени кандидата физико-математических наук на тему «Интерпретация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длиннопериодных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компонент аномального гравитационного поля». </a:t>
            </a:r>
          </a:p>
          <a:p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 2011 году защитил диссертацию на соискание учёной степени доктора физико-математических наук по теме «Разработка математических методов и алгоритмов решения обратных задач геофизики и обработки геофизических данных».</a:t>
            </a:r>
          </a:p>
          <a:p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 декабря 2001 года по настоящее время 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 ИФЗ РАН, с марта 2006 года  – в должности учёного секретаря, с 2012 г. –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директора, с 2013 г. – 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настоящее время.</a:t>
            </a:r>
          </a:p>
          <a:p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 1996 года ведёт преподавательскую работу на отделении геофизики Геологического факультета МГУ. В настоящее время читает курсы лекций «Статистические методы обработки и интерпретации геофизических данных» и «Сейсмическая томография». Постоянно руководит подготовкой квалификационных работ студентов, магистрантов и аспирантов как МГУ, так и ИФЗ РАН.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4C49EB-6A40-3E55-2253-DA20DC8D7CE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60648"/>
            <a:ext cx="1097280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С. А. </a:t>
            </a:r>
            <a:r>
              <a:rPr lang="ru-RU" sz="2000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Тихоцкий</a:t>
            </a:r>
            <a:r>
              <a:rPr lang="ru-RU" sz="20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20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молодежной научной конференции молодых ученых </a:t>
            </a:r>
            <a:br>
              <a:rPr lang="ru-RU" sz="20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аспирантов ИФЗ РАН-2025</a:t>
            </a:r>
          </a:p>
        </p:txBody>
      </p:sp>
      <p:pic>
        <p:nvPicPr>
          <p:cNvPr id="4098" name="Picture 2" descr="C:\Users\operator\Desktop\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539" y="1844824"/>
            <a:ext cx="6572921" cy="4381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943872" y="379661"/>
            <a:ext cx="60371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Книга посвящена 110-летию со дня рождения академика Г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Гамбурцева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выдающегося ученого, физика, геофизика, автора фундаментальных трудов в области сейсморазведки, сейсмологии, гравиметрии, прогноза землетрясений, атомного проекта, экспериментатора, теоретика, изобретателя, педагога, основателя крупнейших научных школ, директора геофизического института АН СССР.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Книга содержит новые научные статьи и размышления </a:t>
            </a:r>
            <a:endParaRPr lang="ru-RU" sz="160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о 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школе Г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Гамбурцева</a:t>
            </a:r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Авторы – известные ученые – последователи </a:t>
            </a:r>
            <a:endParaRPr lang="ru-RU" sz="1600" dirty="0" smtClean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Г. А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6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Гамбурцева</a:t>
            </a:r>
            <a:r>
              <a:rPr lang="ru-RU" sz="16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ученики его учеников.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424" y="379661"/>
            <a:ext cx="2896664" cy="4151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http://qrcoder.ru/code/?https%3A%2F%2Fkoha.benran.ru%2Fcgi-bin%2Fkoha%2Fopac-detail.pl%3Fbiblionumber%3D2057075&amp;4&amp;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9512" y="4514143"/>
            <a:ext cx="1440160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90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84C1A9E-C556-977C-B970-CBA0D906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2339EA-7433-A2E8-B729-0C41A32575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1723"/>
            <a:ext cx="6506277" cy="6506277"/>
          </a:xfrm>
          <a:prstGeom prst="rect">
            <a:avLst/>
          </a:prstGeom>
        </p:spPr>
      </p:pic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6E752D8D-3FAA-0D5D-5D79-B0101584437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2424" y="6227391"/>
            <a:ext cx="1944216" cy="4204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67708" y="351723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S. </a:t>
            </a:r>
            <a:r>
              <a:rPr lang="en-US" b="1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Tikhotsky</a:t>
            </a:r>
            <a:r>
              <a:rPr lang="en-US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U. </a:t>
            </a:r>
            <a:r>
              <a:rPr lang="en-US" b="1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Achauer</a:t>
            </a:r>
            <a:r>
              <a:rPr lang="ru-R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Inversion of controlled-source seismic tomography and gravity data with the self-adaptive wavelet parametrization of velocities and interfaces</a:t>
            </a:r>
            <a:endParaRPr lang="ru-RU" sz="16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5440" y="430983"/>
            <a:ext cx="2656298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http://qrcoder.ru/code/?https%3A%2F%2Fkoha.benran.ru%2Fcgi-bin%2Fkoha%2Fopac-detail.pl%3Fbiblionumber%3D926879&amp;4&amp;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3832" y="4077072"/>
            <a:ext cx="1570484" cy="1570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550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AD71AED-77D0-BCB3-41B6-D9BD885F9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BC4FC47-D876-52CD-C808-7E92A3CB14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80" y="369362"/>
            <a:ext cx="6506277" cy="65062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5416CC-626B-A912-B28C-F8272B4F1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149" y="608208"/>
            <a:ext cx="7272808" cy="41805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ВЕСЕЛОВСКИЙ </a:t>
            </a:r>
            <a:b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36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РОМАН ВИТАЛЬЕВИЧ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87B8C78E-3D30-FAB9-12B2-7790528A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3135" y="2752220"/>
            <a:ext cx="7031497" cy="46085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Роман Витальевич Веселовский – заместитель директора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по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научной работе, профессор РАН, доктор геолого-минералогических наук (2016 г., МГУ им. </a:t>
            </a:r>
            <a:r>
              <a:rPr lang="ru-RU" sz="1800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М. </a:t>
            </a:r>
            <a:r>
              <a:rPr lang="ru-RU" sz="1800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В.Ломоносова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Председатель диссертационного совета ИФЗ РАН. </a:t>
            </a:r>
          </a:p>
          <a:p>
            <a:pPr>
              <a:defRPr/>
            </a:pPr>
            <a:endParaRPr lang="ru-RU" sz="1800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Область</a:t>
            </a:r>
            <a:r>
              <a:rPr lang="ru-RU" sz="1800" b="1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научных интересов: палеомагнетизм,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петромагнетизм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археомагнетизм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палеотектоника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геодинамика, изотопная геохронология,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термохронология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Сибирские траппы, </a:t>
            </a:r>
            <a:r>
              <a:rPr lang="ru-RU" sz="1800" dirty="0" err="1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дайковый</a:t>
            </a:r>
            <a:r>
              <a:rPr lang="ru-RU" sz="1800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магматизм Кольского полуострова, структура геомагнитного поля, вековые вариации.</a:t>
            </a:r>
          </a:p>
        </p:txBody>
      </p:sp>
      <p:pic>
        <p:nvPicPr>
          <p:cNvPr id="11" name="Рисунок 10" descr="Picture background">
            <a:extLst>
              <a:ext uri="{FF2B5EF4-FFF2-40B4-BE49-F238E27FC236}">
                <a16:creationId xmlns:a16="http://schemas.microsoft.com/office/drawing/2014/main" xmlns="" id="{8523133A-8AD2-518C-FE9F-AC76BAC1DCB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5445" y="1700809"/>
            <a:ext cx="1944216" cy="420437"/>
          </a:xfrm>
          <a:prstGeom prst="rect">
            <a:avLst/>
          </a:prstGeom>
        </p:spPr>
      </p:pic>
      <p:pic>
        <p:nvPicPr>
          <p:cNvPr id="4" name="Picture 3" descr="C:\Users\operator\Desktop\IMG20250914095042.jpg">
            <a:extLst>
              <a:ext uri="{FF2B5EF4-FFF2-40B4-BE49-F238E27FC236}">
                <a16:creationId xmlns:a16="http://schemas.microsoft.com/office/drawing/2014/main" xmlns="" id="{6C844161-2C8C-C973-F856-D0040933D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7085" y="608208"/>
            <a:ext cx="3381245" cy="430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99887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2405</Words>
  <Application>Microsoft Office PowerPoint</Application>
  <PresentationFormat>Произвольный</PresentationFormat>
  <Paragraphs>191</Paragraphs>
  <Slides>30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НОВОЕ ПОКОЛЕНИЕ ИССЛЕДОВАТЕЛЕЙ  В ИФЗ РАН</vt:lpstr>
      <vt:lpstr>Слайд 2</vt:lpstr>
      <vt:lpstr>Слайд 3</vt:lpstr>
      <vt:lpstr>ТИХОЦКИЙ  СЕРГЕЙ АНДРЕЕВИЧ</vt:lpstr>
      <vt:lpstr>Слайд 5</vt:lpstr>
      <vt:lpstr>С. А. Тихоцкий на молодежной научной конференции молодых ученых  и аспирантов ИФЗ РАН-2025</vt:lpstr>
      <vt:lpstr>Слайд 7</vt:lpstr>
      <vt:lpstr>Слайд 8</vt:lpstr>
      <vt:lpstr>ВЕСЕЛОВСКИЙ  РОМАН ВИТАЛЬЕВИЧ</vt:lpstr>
      <vt:lpstr>Слайд 10</vt:lpstr>
      <vt:lpstr>ПОГОРЕЛОВ  ВИТАЛИЙ ВИКТОРОВИЧ</vt:lpstr>
      <vt:lpstr>Слайд 12</vt:lpstr>
      <vt:lpstr>Слайд 13</vt:lpstr>
      <vt:lpstr>ЖОСТКОВ  РУСЛАН АЛЕКСАНДРОВИЧ</vt:lpstr>
      <vt:lpstr>Слайд 15</vt:lpstr>
      <vt:lpstr>Слайд 16</vt:lpstr>
      <vt:lpstr>Слайд 17</vt:lpstr>
      <vt:lpstr>Слайд 18</vt:lpstr>
      <vt:lpstr>ПРЕСНОВ  ДМИТРИЙ АЛЕКСАНДРОВИЧ</vt:lpstr>
      <vt:lpstr>Слайд 20</vt:lpstr>
      <vt:lpstr>АНДРЕЕВА  НАДЕЖДА ВЯЧЕСЛАВОВНА</vt:lpstr>
      <vt:lpstr>Слайд 22</vt:lpstr>
      <vt:lpstr>Слайд 23</vt:lpstr>
      <vt:lpstr>ГОРДЕЕВ  НИКИТА АЛЕКСАНДРОВИЧ</vt:lpstr>
      <vt:lpstr>Слайд 25</vt:lpstr>
      <vt:lpstr>МИХАЙЛОВ  ПАВЕЛ СЕРГЕЕВИЧ</vt:lpstr>
      <vt:lpstr>Слайд 27</vt:lpstr>
      <vt:lpstr>Слайд 28</vt:lpstr>
      <vt:lpstr>КАЗНАЧЕЕВ  ПАВЕЛ АЛЕКСАНДРОВИЧ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operator</dc:creator>
  <cp:lastModifiedBy>operator</cp:lastModifiedBy>
  <cp:revision>135</cp:revision>
  <dcterms:created xsi:type="dcterms:W3CDTF">2026-08-03T06:19:49Z</dcterms:created>
  <dcterms:modified xsi:type="dcterms:W3CDTF">2026-08-31T10:20:06Z</dcterms:modified>
</cp:coreProperties>
</file>